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6" r:id="rId2"/>
    <p:sldId id="257" r:id="rId3"/>
    <p:sldId id="268" r:id="rId4"/>
    <p:sldId id="269" r:id="rId5"/>
    <p:sldId id="270" r:id="rId6"/>
    <p:sldId id="260" r:id="rId7"/>
    <p:sldId id="267" r:id="rId8"/>
    <p:sldId id="271" r:id="rId9"/>
    <p:sldId id="272" r:id="rId10"/>
    <p:sldId id="261" r:id="rId11"/>
    <p:sldId id="263" r:id="rId12"/>
    <p:sldId id="264" r:id="rId13"/>
    <p:sldId id="266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64466" autoAdjust="0"/>
  </p:normalViewPr>
  <p:slideViewPr>
    <p:cSldViewPr snapToGrid="0">
      <p:cViewPr>
        <p:scale>
          <a:sx n="60" d="100"/>
          <a:sy n="60" d="100"/>
        </p:scale>
        <p:origin x="1722" y="2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3264" y="51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32075-501F-4421-B603-4A14A2637FCD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5D54F-D569-4AD6-AF2F-FC6080E3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78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to the 1</a:t>
            </a:r>
            <a:r>
              <a:rPr lang="en-US" baseline="30000" dirty="0"/>
              <a:t>st</a:t>
            </a:r>
            <a:r>
              <a:rPr lang="en-US" dirty="0"/>
              <a:t> Global AI Bootcamp 2019 in Athens. </a:t>
            </a:r>
          </a:p>
          <a:p>
            <a:r>
              <a:rPr lang="en-US" dirty="0"/>
              <a:t>Title of the presentation is “AI from Space using Azure”.</a:t>
            </a:r>
          </a:p>
          <a:p>
            <a:r>
              <a:rPr lang="en-US" dirty="0"/>
              <a:t>I am Christos Charmatzis and this is the center of our galaxy as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Hubble Space Telescope, the Spitzer Space Telescope, and the Chandra X-ray Observatory have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producted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[click]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41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5274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4163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16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1213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999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8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12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all have here this so many times from so many people,</a:t>
            </a:r>
          </a:p>
          <a:p>
            <a:r>
              <a:rPr lang="en-US" dirty="0"/>
              <a:t>( I tell that because it’s nice to remember the high skills that we Data Scientists have!!!!)</a:t>
            </a:r>
          </a:p>
          <a:p>
            <a:r>
              <a:rPr lang="en-US" dirty="0"/>
              <a:t> that if we have 3 sets (circles) which are Data, Statistics and Technology</a:t>
            </a:r>
          </a:p>
          <a:p>
            <a:endParaRPr lang="en-US" dirty="0"/>
          </a:p>
          <a:p>
            <a:r>
              <a:rPr lang="en-US" dirty="0"/>
              <a:t>[click]</a:t>
            </a:r>
          </a:p>
          <a:p>
            <a:endParaRPr lang="en-US" dirty="0"/>
          </a:p>
          <a:p>
            <a:r>
              <a:rPr lang="en-US" dirty="0"/>
              <a:t>AI is the common space between them.</a:t>
            </a:r>
          </a:p>
          <a:p>
            <a:endParaRPr lang="en-US" dirty="0"/>
          </a:p>
          <a:p>
            <a:r>
              <a:rPr lang="en-US" dirty="0"/>
              <a:t>[click]</a:t>
            </a:r>
          </a:p>
          <a:p>
            <a:endParaRPr lang="en-US" dirty="0"/>
          </a:p>
          <a:p>
            <a:r>
              <a:rPr lang="en-US" dirty="0"/>
              <a:t>I guess and I say I guess because now days AI is more a brand name, that a scientific definition.</a:t>
            </a:r>
          </a:p>
          <a:p>
            <a:endParaRPr lang="en-US" dirty="0"/>
          </a:p>
          <a:p>
            <a:r>
              <a:rPr lang="en-US" dirty="0"/>
              <a:t>[click]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52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all have here this so many times from so many people,</a:t>
            </a:r>
          </a:p>
          <a:p>
            <a:r>
              <a:rPr lang="en-US" dirty="0"/>
              <a:t>( I tell that because it’s nice to remember the high skills that we Data Scientists have!!!!)</a:t>
            </a:r>
          </a:p>
          <a:p>
            <a:r>
              <a:rPr lang="en-US" dirty="0"/>
              <a:t> that if we have 3 sets (circles) which are Data, Statistics and Technology</a:t>
            </a:r>
          </a:p>
          <a:p>
            <a:endParaRPr lang="en-US" dirty="0"/>
          </a:p>
          <a:p>
            <a:r>
              <a:rPr lang="en-US" dirty="0"/>
              <a:t>[click]</a:t>
            </a:r>
          </a:p>
          <a:p>
            <a:endParaRPr lang="en-US" dirty="0"/>
          </a:p>
          <a:p>
            <a:r>
              <a:rPr lang="en-US" dirty="0"/>
              <a:t>AI is the common space between them.</a:t>
            </a:r>
          </a:p>
          <a:p>
            <a:endParaRPr lang="en-US" dirty="0"/>
          </a:p>
          <a:p>
            <a:r>
              <a:rPr lang="en-US" dirty="0"/>
              <a:t>[click]</a:t>
            </a:r>
          </a:p>
          <a:p>
            <a:endParaRPr lang="en-US" dirty="0"/>
          </a:p>
          <a:p>
            <a:r>
              <a:rPr lang="en-US" dirty="0"/>
              <a:t>I guess and I say I guess because now days AI is more a brand name, that a scientific definition.</a:t>
            </a:r>
          </a:p>
          <a:p>
            <a:endParaRPr lang="en-US" dirty="0"/>
          </a:p>
          <a:p>
            <a:r>
              <a:rPr lang="en-US" dirty="0"/>
              <a:t>[click]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06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from Space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69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Azure has an open data catalogue with big datasets, you can find this catalogue here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https://azure.microsoft.com/en-us/services/open-datasets/catalog </a:t>
            </a:r>
          </a:p>
          <a:p>
            <a:endParaRPr lang="en-US" dirty="0"/>
          </a:p>
          <a:p>
            <a:r>
              <a:rPr lang="en-US" dirty="0"/>
              <a:t>Did you know that 6 from 27 (22.2%) are earth observation and every day refresh data?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23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496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D54F-D569-4AD6-AF2F-FC6080E389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27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143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55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95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11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44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22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53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088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93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67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50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BF4C9-4446-49F7-BEC6-95D931750103}" type="datetimeFigureOut">
              <a:rPr lang="en-US" smtClean="0"/>
              <a:t>11-Dec-19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D7589-6803-4664-BCFF-91AF37197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896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sa.int/Applications/Observing_the_Earth/Working_towards_AI_and_Earth_observ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1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tar filled sky&#10;&#10;Description automatically generated">
            <a:extLst>
              <a:ext uri="{FF2B5EF4-FFF2-40B4-BE49-F238E27FC236}">
                <a16:creationId xmlns:a16="http://schemas.microsoft.com/office/drawing/2014/main" id="{805571C5-F23C-4E1C-898A-949026F2BF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20" y="10"/>
            <a:ext cx="12191980" cy="685798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BD162F-CC0E-43AD-A41A-2675AB737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AI from Space using Azure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E3215B-FE14-499D-81D3-EDEAF5F984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sz="1700">
                <a:solidFill>
                  <a:srgbClr val="FFFFFF"/>
                </a:solidFill>
              </a:rPr>
              <a:t>Christos Charmatzis</a:t>
            </a:r>
          </a:p>
          <a:p>
            <a:r>
              <a:rPr lang="en-US" sz="1700">
                <a:solidFill>
                  <a:srgbClr val="FFFFFF"/>
                </a:solidFill>
              </a:rPr>
              <a:t>@christoscharmatzis</a:t>
            </a:r>
          </a:p>
          <a:p>
            <a:r>
              <a:rPr lang="en-US" sz="1700">
                <a:solidFill>
                  <a:srgbClr val="FFFFFF"/>
                </a:solidFill>
              </a:rPr>
              <a:t>https://tageoforce.com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431F-F013-4C3B-A146-9EF19AB33801}"/>
              </a:ext>
            </a:extLst>
          </p:cNvPr>
          <p:cNvSpPr txBox="1"/>
          <p:nvPr/>
        </p:nvSpPr>
        <p:spPr>
          <a:xfrm>
            <a:off x="8609769" y="6273215"/>
            <a:ext cx="3427086" cy="58477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500" i="1" dirty="0"/>
              <a:t>Center of the Milky Way Galaxy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500" i="1" dirty="0"/>
              <a:t>Source: Wikipedia</a:t>
            </a:r>
          </a:p>
        </p:txBody>
      </p:sp>
    </p:spTree>
    <p:extLst>
      <p:ext uri="{BB962C8B-B14F-4D97-AF65-F5344CB8AC3E}">
        <p14:creationId xmlns:p14="http://schemas.microsoft.com/office/powerpoint/2010/main" val="3704335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Space Data and Big Data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0" y="963507"/>
            <a:ext cx="6250940" cy="2304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/>
            <a:r>
              <a:rPr lang="en-US" sz="2000"/>
              <a:t>The catch….</a:t>
            </a:r>
          </a:p>
          <a:p>
            <a:pPr marL="0"/>
            <a:r>
              <a:rPr lang="en-US" sz="2000"/>
              <a:t>is that Space data are never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CA90B0-8CDA-4E75-8B7A-B5EF0F0CCC88}"/>
              </a:ext>
            </a:extLst>
          </p:cNvPr>
          <p:cNvSpPr txBox="1"/>
          <p:nvPr/>
        </p:nvSpPr>
        <p:spPr>
          <a:xfrm>
            <a:off x="4976030" y="3589866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Small</a:t>
            </a:r>
          </a:p>
        </p:txBody>
      </p:sp>
    </p:spTree>
    <p:extLst>
      <p:ext uri="{BB962C8B-B14F-4D97-AF65-F5344CB8AC3E}">
        <p14:creationId xmlns:p14="http://schemas.microsoft.com/office/powerpoint/2010/main" val="223667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Is there any Hope?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/>
              <a:t>Since everything is relative:</a:t>
            </a:r>
          </a:p>
          <a:p>
            <a:pPr marL="0" indent="0">
              <a:buNone/>
            </a:pPr>
            <a:r>
              <a:rPr lang="en-US" sz="2400"/>
              <a:t> - If you are studying (labeling) small features (e.g. roofs, cars, parking places) you are OK!!! There is nothing to worry about Big Data</a:t>
            </a:r>
          </a:p>
          <a:p>
            <a:pPr marL="0" indent="0">
              <a:buNone/>
            </a:pPr>
            <a:endParaRPr lang="en-US" sz="2400"/>
          </a:p>
          <a:p>
            <a:pPr>
              <a:buFontTx/>
              <a:buChar char="-"/>
            </a:pPr>
            <a:r>
              <a:rPr lang="en-US" sz="2400"/>
              <a:t>If you are studying (labeling) large features (e.g. lakes, oil spills, forests)</a:t>
            </a:r>
          </a:p>
          <a:p>
            <a:pPr marL="0" indent="0">
              <a:buNone/>
            </a:pPr>
            <a:r>
              <a:rPr lang="en-US" sz="2400"/>
              <a:t>You are in Big (Trouble) Data!!!!</a:t>
            </a:r>
          </a:p>
        </p:txBody>
      </p:sp>
    </p:spTree>
    <p:extLst>
      <p:ext uri="{BB962C8B-B14F-4D97-AF65-F5344CB8AC3E}">
        <p14:creationId xmlns:p14="http://schemas.microsoft.com/office/powerpoint/2010/main" val="2062238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Few things about me</a:t>
            </a:r>
          </a:p>
          <a:p>
            <a:r>
              <a:rPr lang="en-US" sz="2400"/>
              <a:t>Introduction to AI</a:t>
            </a:r>
          </a:p>
          <a:p>
            <a:r>
              <a:rPr lang="en-US" sz="2400"/>
              <a:t>Satellite data and how use them</a:t>
            </a:r>
          </a:p>
          <a:p>
            <a:r>
              <a:rPr lang="en-US" sz="2400"/>
              <a:t>How we processing satellite images</a:t>
            </a:r>
          </a:p>
          <a:p>
            <a:r>
              <a:rPr lang="en-US" sz="2400"/>
              <a:t>Going to Azure for full power</a:t>
            </a:r>
          </a:p>
          <a:p>
            <a:r>
              <a:rPr lang="en-US" sz="2400"/>
              <a:t>How we deliver our study</a:t>
            </a:r>
          </a:p>
          <a:p>
            <a:r>
              <a:rPr lang="en-US" sz="240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304265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Conclusions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Space data have really been exploded and it’s gonna get a lot worse.</a:t>
            </a:r>
          </a:p>
          <a:p>
            <a:r>
              <a:rPr lang="en-US" sz="2400"/>
              <a:t>There are unlimited applications that can be developed using them.</a:t>
            </a:r>
          </a:p>
          <a:p>
            <a:r>
              <a:rPr lang="en-US" sz="2400"/>
              <a:t>Earth observation knowledge using AI is really the next big thing.</a:t>
            </a:r>
          </a:p>
        </p:txBody>
      </p:sp>
    </p:spTree>
    <p:extLst>
      <p:ext uri="{BB962C8B-B14F-4D97-AF65-F5344CB8AC3E}">
        <p14:creationId xmlns:p14="http://schemas.microsoft.com/office/powerpoint/2010/main" val="1038602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Thank U</a:t>
            </a:r>
            <a:b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b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&amp; </a:t>
            </a:r>
            <a:b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b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851955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Few things about me</a:t>
            </a:r>
          </a:p>
          <a:p>
            <a:r>
              <a:rPr lang="en-US" sz="2400"/>
              <a:t>Introduction to AI</a:t>
            </a:r>
          </a:p>
          <a:p>
            <a:r>
              <a:rPr lang="en-US" sz="2400"/>
              <a:t>Earth Observation Data and how use them</a:t>
            </a:r>
          </a:p>
          <a:p>
            <a:r>
              <a:rPr lang="en-US" sz="2400"/>
              <a:t>How we processing satellite images</a:t>
            </a:r>
          </a:p>
          <a:p>
            <a:r>
              <a:rPr lang="en-US" sz="2400"/>
              <a:t>Going to Azure for full power</a:t>
            </a:r>
          </a:p>
          <a:p>
            <a:r>
              <a:rPr lang="en-US" sz="2400"/>
              <a:t>How we deliver our study</a:t>
            </a:r>
          </a:p>
          <a:p>
            <a:r>
              <a:rPr lang="en-US" sz="240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899789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Few things about me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Project manager @TA-</a:t>
            </a:r>
            <a:r>
              <a:rPr lang="en-US" sz="2400" dirty="0" err="1"/>
              <a:t>Geoforce</a:t>
            </a:r>
            <a:endParaRPr lang="en-US" sz="2400" dirty="0"/>
          </a:p>
          <a:p>
            <a:r>
              <a:rPr lang="en-US" sz="2400" dirty="0"/>
              <a:t>GIS Specialist 10+ years</a:t>
            </a:r>
          </a:p>
          <a:p>
            <a:r>
              <a:rPr lang="en-US" sz="2400" dirty="0"/>
              <a:t>AI professional</a:t>
            </a:r>
          </a:p>
          <a:p>
            <a:r>
              <a:rPr lang="en-US" sz="2400" dirty="0"/>
              <a:t>Open Source enthusiasm </a:t>
            </a:r>
          </a:p>
          <a:p>
            <a:r>
              <a:rPr lang="en-US" sz="2400" dirty="0"/>
              <a:t>Piano player</a:t>
            </a:r>
          </a:p>
        </p:txBody>
      </p:sp>
      <p:pic>
        <p:nvPicPr>
          <p:cNvPr id="6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6CB3AFC9-117C-4F9A-B69A-F0C05DB265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10075"/>
          <a:stretch/>
        </p:blipFill>
        <p:spPr>
          <a:xfrm>
            <a:off x="7251488" y="4224042"/>
            <a:ext cx="4276965" cy="2139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167BF5-EB31-4449-B6A8-4A19A214A56C}"/>
              </a:ext>
            </a:extLst>
          </p:cNvPr>
          <p:cNvSpPr txBox="1"/>
          <p:nvPr/>
        </p:nvSpPr>
        <p:spPr>
          <a:xfrm>
            <a:off x="4610113" y="5836375"/>
            <a:ext cx="2641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Chopin – Heroic Polonaise</a:t>
            </a:r>
          </a:p>
          <a:p>
            <a:r>
              <a:rPr lang="en-US" sz="1600" i="1" dirty="0"/>
              <a:t>Source: youtube.com/</a:t>
            </a:r>
            <a:r>
              <a:rPr lang="en-US" sz="1600" i="1" dirty="0" err="1"/>
              <a:t>Rouseau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314686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8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What they show us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6CDFE6F-A981-4C3A-ACC3-6BC886AD51D0}"/>
              </a:ext>
            </a:extLst>
          </p:cNvPr>
          <p:cNvGrpSpPr/>
          <p:nvPr/>
        </p:nvGrpSpPr>
        <p:grpSpPr>
          <a:xfrm>
            <a:off x="5511401" y="1342730"/>
            <a:ext cx="5307028" cy="3900909"/>
            <a:chOff x="2435702" y="1690688"/>
            <a:chExt cx="5307028" cy="3900909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AC9936F-979C-4A85-8D56-7A36ECD795FF}"/>
                </a:ext>
              </a:extLst>
            </p:cNvPr>
            <p:cNvSpPr/>
            <p:nvPr/>
          </p:nvSpPr>
          <p:spPr>
            <a:xfrm>
              <a:off x="2435702" y="2629911"/>
              <a:ext cx="2961686" cy="296168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BB36A6A-1F5A-43B8-9749-9CDB7F9CC19B}"/>
                </a:ext>
              </a:extLst>
            </p:cNvPr>
            <p:cNvSpPr/>
            <p:nvPr/>
          </p:nvSpPr>
          <p:spPr>
            <a:xfrm>
              <a:off x="4781044" y="2629911"/>
              <a:ext cx="2961686" cy="296168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500DF70-9AB2-4954-A2DD-2DB01D02D3DA}"/>
                </a:ext>
              </a:extLst>
            </p:cNvPr>
            <p:cNvSpPr/>
            <p:nvPr/>
          </p:nvSpPr>
          <p:spPr>
            <a:xfrm>
              <a:off x="3696711" y="1690688"/>
              <a:ext cx="2961686" cy="296168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E05F50C-C693-4750-B52C-CB2B00F4B3D8}"/>
                </a:ext>
              </a:extLst>
            </p:cNvPr>
            <p:cNvSpPr txBox="1"/>
            <p:nvPr/>
          </p:nvSpPr>
          <p:spPr>
            <a:xfrm>
              <a:off x="3308968" y="4582537"/>
              <a:ext cx="15698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Data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547AF29-061D-492D-9B48-61965B6D0941}"/>
                </a:ext>
              </a:extLst>
            </p:cNvPr>
            <p:cNvSpPr txBox="1"/>
            <p:nvPr/>
          </p:nvSpPr>
          <p:spPr>
            <a:xfrm>
              <a:off x="4395324" y="1966910"/>
              <a:ext cx="20648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Statistics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39D6D15-0DC2-47DC-96B4-D89B1149733F}"/>
                </a:ext>
              </a:extLst>
            </p:cNvPr>
            <p:cNvSpPr txBox="1"/>
            <p:nvPr/>
          </p:nvSpPr>
          <p:spPr>
            <a:xfrm>
              <a:off x="5266566" y="4620910"/>
              <a:ext cx="22846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Technology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0408865-9DAB-41E6-8116-B569D53BFF60}"/>
              </a:ext>
            </a:extLst>
          </p:cNvPr>
          <p:cNvSpPr txBox="1"/>
          <p:nvPr/>
        </p:nvSpPr>
        <p:spPr>
          <a:xfrm>
            <a:off x="9616762" y="670316"/>
            <a:ext cx="2403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Bradley Hand ITC" panose="03070402050302030203" pitchFamily="66" charset="0"/>
              </a:rPr>
              <a:t>A.I. is here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201019-732C-4ECE-B21A-E4F8E377D871}"/>
              </a:ext>
            </a:extLst>
          </p:cNvPr>
          <p:cNvSpPr txBox="1"/>
          <p:nvPr/>
        </p:nvSpPr>
        <p:spPr>
          <a:xfrm>
            <a:off x="9730049" y="1253426"/>
            <a:ext cx="1966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latin typeface="Bradley Hand ITC" panose="03070402050302030203" pitchFamily="66" charset="0"/>
              </a:rPr>
              <a:t>(I guess…)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1AECDAA-5B1E-472A-B379-74D436807591}"/>
              </a:ext>
            </a:extLst>
          </p:cNvPr>
          <p:cNvCxnSpPr>
            <a:cxnSpLocks/>
          </p:cNvCxnSpPr>
          <p:nvPr/>
        </p:nvCxnSpPr>
        <p:spPr>
          <a:xfrm flipH="1">
            <a:off x="8145387" y="1184165"/>
            <a:ext cx="1412033" cy="2697503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799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What’s AI for me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AI     Knowledge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Data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All of 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578EB99-DA43-472B-8329-766D7CCAAEDD}"/>
              </a:ext>
            </a:extLst>
          </p:cNvPr>
          <p:cNvGrpSpPr/>
          <p:nvPr/>
        </p:nvGrpSpPr>
        <p:grpSpPr>
          <a:xfrm>
            <a:off x="5161939" y="1673231"/>
            <a:ext cx="1667511" cy="3511537"/>
            <a:chOff x="0" y="0"/>
            <a:chExt cx="1667649" cy="3511875"/>
          </a:xfrm>
        </p:grpSpPr>
        <p:sp>
          <p:nvSpPr>
            <p:cNvPr id="27" name="Shape 44">
              <a:extLst>
                <a:ext uri="{FF2B5EF4-FFF2-40B4-BE49-F238E27FC236}">
                  <a16:creationId xmlns:a16="http://schemas.microsoft.com/office/drawing/2014/main" id="{A16EF4A9-61B1-4F3D-8021-09C682201EF4}"/>
                </a:ext>
              </a:extLst>
            </p:cNvPr>
            <p:cNvSpPr/>
            <p:nvPr/>
          </p:nvSpPr>
          <p:spPr>
            <a:xfrm>
              <a:off x="820632" y="0"/>
              <a:ext cx="157248" cy="157346"/>
            </a:xfrm>
            <a:custGeom>
              <a:avLst/>
              <a:gdLst/>
              <a:ahLst/>
              <a:cxnLst/>
              <a:rect l="0" t="0" r="0" b="0"/>
              <a:pathLst>
                <a:path w="157248" h="157346">
                  <a:moveTo>
                    <a:pt x="78624" y="0"/>
                  </a:moveTo>
                  <a:cubicBezTo>
                    <a:pt x="122042" y="0"/>
                    <a:pt x="157248" y="35403"/>
                    <a:pt x="157248" y="78673"/>
                  </a:cubicBezTo>
                  <a:cubicBezTo>
                    <a:pt x="157248" y="122162"/>
                    <a:pt x="122042" y="157346"/>
                    <a:pt x="78624" y="157346"/>
                  </a:cubicBezTo>
                  <a:cubicBezTo>
                    <a:pt x="35206" y="157346"/>
                    <a:pt x="0" y="122162"/>
                    <a:pt x="0" y="78673"/>
                  </a:cubicBezTo>
                  <a:cubicBezTo>
                    <a:pt x="0" y="35403"/>
                    <a:pt x="35206" y="0"/>
                    <a:pt x="7862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B9BD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Shape 45">
              <a:extLst>
                <a:ext uri="{FF2B5EF4-FFF2-40B4-BE49-F238E27FC236}">
                  <a16:creationId xmlns:a16="http://schemas.microsoft.com/office/drawing/2014/main" id="{62AD5D3E-A283-47E1-B76D-707E547FC470}"/>
                </a:ext>
              </a:extLst>
            </p:cNvPr>
            <p:cNvSpPr/>
            <p:nvPr/>
          </p:nvSpPr>
          <p:spPr>
            <a:xfrm>
              <a:off x="951671" y="236107"/>
              <a:ext cx="157248" cy="157346"/>
            </a:xfrm>
            <a:custGeom>
              <a:avLst/>
              <a:gdLst/>
              <a:ahLst/>
              <a:cxnLst/>
              <a:rect l="0" t="0" r="0" b="0"/>
              <a:pathLst>
                <a:path w="157248" h="157346">
                  <a:moveTo>
                    <a:pt x="78624" y="0"/>
                  </a:moveTo>
                  <a:cubicBezTo>
                    <a:pt x="122042" y="0"/>
                    <a:pt x="157248" y="35206"/>
                    <a:pt x="157248" y="78673"/>
                  </a:cubicBezTo>
                  <a:cubicBezTo>
                    <a:pt x="157248" y="122118"/>
                    <a:pt x="122042" y="157346"/>
                    <a:pt x="78624" y="157346"/>
                  </a:cubicBezTo>
                  <a:cubicBezTo>
                    <a:pt x="35206" y="157346"/>
                    <a:pt x="0" y="122118"/>
                    <a:pt x="0" y="78673"/>
                  </a:cubicBezTo>
                  <a:cubicBezTo>
                    <a:pt x="0" y="35206"/>
                    <a:pt x="35206" y="0"/>
                    <a:pt x="7862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B9BD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Shape 46">
              <a:extLst>
                <a:ext uri="{FF2B5EF4-FFF2-40B4-BE49-F238E27FC236}">
                  <a16:creationId xmlns:a16="http://schemas.microsoft.com/office/drawing/2014/main" id="{9C765B9C-E728-4CCA-8D6A-CCE5843EAE1F}"/>
                </a:ext>
              </a:extLst>
            </p:cNvPr>
            <p:cNvSpPr/>
            <p:nvPr/>
          </p:nvSpPr>
          <p:spPr>
            <a:xfrm>
              <a:off x="663383" y="183571"/>
              <a:ext cx="157248" cy="157433"/>
            </a:xfrm>
            <a:custGeom>
              <a:avLst/>
              <a:gdLst/>
              <a:ahLst/>
              <a:cxnLst/>
              <a:rect l="0" t="0" r="0" b="0"/>
              <a:pathLst>
                <a:path w="157248" h="157433">
                  <a:moveTo>
                    <a:pt x="78624" y="0"/>
                  </a:moveTo>
                  <a:cubicBezTo>
                    <a:pt x="122042" y="0"/>
                    <a:pt x="157248" y="35403"/>
                    <a:pt x="157248" y="78761"/>
                  </a:cubicBezTo>
                  <a:cubicBezTo>
                    <a:pt x="157248" y="122206"/>
                    <a:pt x="122042" y="157433"/>
                    <a:pt x="78624" y="157433"/>
                  </a:cubicBezTo>
                  <a:cubicBezTo>
                    <a:pt x="35206" y="157433"/>
                    <a:pt x="0" y="122206"/>
                    <a:pt x="0" y="78761"/>
                  </a:cubicBezTo>
                  <a:cubicBezTo>
                    <a:pt x="0" y="35403"/>
                    <a:pt x="35206" y="0"/>
                    <a:pt x="7862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B9BD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Shape 47">
              <a:extLst>
                <a:ext uri="{FF2B5EF4-FFF2-40B4-BE49-F238E27FC236}">
                  <a16:creationId xmlns:a16="http://schemas.microsoft.com/office/drawing/2014/main" id="{910F9EE7-4EA5-423B-8E2E-0BCD007C1E3F}"/>
                </a:ext>
              </a:extLst>
            </p:cNvPr>
            <p:cNvSpPr/>
            <p:nvPr/>
          </p:nvSpPr>
          <p:spPr>
            <a:xfrm>
              <a:off x="689591" y="445901"/>
              <a:ext cx="209664" cy="209795"/>
            </a:xfrm>
            <a:custGeom>
              <a:avLst/>
              <a:gdLst/>
              <a:ahLst/>
              <a:cxnLst/>
              <a:rect l="0" t="0" r="0" b="0"/>
              <a:pathLst>
                <a:path w="209664" h="209795">
                  <a:moveTo>
                    <a:pt x="104832" y="0"/>
                  </a:moveTo>
                  <a:cubicBezTo>
                    <a:pt x="162730" y="0"/>
                    <a:pt x="209664" y="46963"/>
                    <a:pt x="209664" y="104897"/>
                  </a:cubicBezTo>
                  <a:cubicBezTo>
                    <a:pt x="209664" y="162831"/>
                    <a:pt x="162730" y="209795"/>
                    <a:pt x="104832" y="209795"/>
                  </a:cubicBezTo>
                  <a:cubicBezTo>
                    <a:pt x="46934" y="209795"/>
                    <a:pt x="0" y="162831"/>
                    <a:pt x="0" y="104897"/>
                  </a:cubicBezTo>
                  <a:cubicBezTo>
                    <a:pt x="0" y="46963"/>
                    <a:pt x="46934" y="0"/>
                    <a:pt x="10483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B9BD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1" name="Shape 48">
              <a:extLst>
                <a:ext uri="{FF2B5EF4-FFF2-40B4-BE49-F238E27FC236}">
                  <a16:creationId xmlns:a16="http://schemas.microsoft.com/office/drawing/2014/main" id="{55B5C6DB-C52A-49D8-96F1-51FD27FAD2D7}"/>
                </a:ext>
              </a:extLst>
            </p:cNvPr>
            <p:cNvSpPr/>
            <p:nvPr/>
          </p:nvSpPr>
          <p:spPr>
            <a:xfrm>
              <a:off x="314817" y="708145"/>
              <a:ext cx="533333" cy="1599679"/>
            </a:xfrm>
            <a:custGeom>
              <a:avLst/>
              <a:gdLst/>
              <a:ahLst/>
              <a:cxnLst/>
              <a:rect l="0" t="0" r="0" b="0"/>
              <a:pathLst>
                <a:path w="533333" h="1599679">
                  <a:moveTo>
                    <a:pt x="269942" y="0"/>
                  </a:moveTo>
                  <a:lnTo>
                    <a:pt x="533333" y="0"/>
                  </a:lnTo>
                  <a:lnTo>
                    <a:pt x="533333" y="104897"/>
                  </a:lnTo>
                  <a:lnTo>
                    <a:pt x="393120" y="104897"/>
                  </a:lnTo>
                  <a:cubicBezTo>
                    <a:pt x="411466" y="138989"/>
                    <a:pt x="427190" y="180948"/>
                    <a:pt x="427190" y="236019"/>
                  </a:cubicBezTo>
                  <a:lnTo>
                    <a:pt x="427190" y="340917"/>
                  </a:lnTo>
                  <a:lnTo>
                    <a:pt x="533333" y="340917"/>
                  </a:lnTo>
                  <a:lnTo>
                    <a:pt x="533333" y="1599679"/>
                  </a:lnTo>
                  <a:lnTo>
                    <a:pt x="165110" y="1599679"/>
                  </a:lnTo>
                  <a:cubicBezTo>
                    <a:pt x="112694" y="1599679"/>
                    <a:pt x="62899" y="1573454"/>
                    <a:pt x="34070" y="1528873"/>
                  </a:cubicBezTo>
                  <a:cubicBezTo>
                    <a:pt x="5242" y="1484290"/>
                    <a:pt x="0" y="1429227"/>
                    <a:pt x="20966" y="1379401"/>
                  </a:cubicBezTo>
                  <a:lnTo>
                    <a:pt x="322358" y="697568"/>
                  </a:lnTo>
                  <a:lnTo>
                    <a:pt x="322358" y="236019"/>
                  </a:lnTo>
                  <a:cubicBezTo>
                    <a:pt x="322358" y="141612"/>
                    <a:pt x="243734" y="99653"/>
                    <a:pt x="243734" y="99653"/>
                  </a:cubicBezTo>
                  <a:cubicBezTo>
                    <a:pt x="217526" y="86540"/>
                    <a:pt x="207043" y="55071"/>
                    <a:pt x="220147" y="28847"/>
                  </a:cubicBezTo>
                  <a:cubicBezTo>
                    <a:pt x="230630" y="10490"/>
                    <a:pt x="248976" y="0"/>
                    <a:pt x="26994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B9BD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2" name="Shape 49">
              <a:extLst>
                <a:ext uri="{FF2B5EF4-FFF2-40B4-BE49-F238E27FC236}">
                  <a16:creationId xmlns:a16="http://schemas.microsoft.com/office/drawing/2014/main" id="{09553B8A-9B92-4648-8274-D89EF93C1C94}"/>
                </a:ext>
              </a:extLst>
            </p:cNvPr>
            <p:cNvSpPr/>
            <p:nvPr/>
          </p:nvSpPr>
          <p:spPr>
            <a:xfrm>
              <a:off x="848150" y="708145"/>
              <a:ext cx="530712" cy="1599679"/>
            </a:xfrm>
            <a:custGeom>
              <a:avLst/>
              <a:gdLst/>
              <a:ahLst/>
              <a:cxnLst/>
              <a:rect l="0" t="0" r="0" b="0"/>
              <a:pathLst>
                <a:path w="530712" h="1599679">
                  <a:moveTo>
                    <a:pt x="0" y="0"/>
                  </a:moveTo>
                  <a:lnTo>
                    <a:pt x="260770" y="0"/>
                  </a:lnTo>
                  <a:cubicBezTo>
                    <a:pt x="281736" y="0"/>
                    <a:pt x="300082" y="10490"/>
                    <a:pt x="310565" y="28847"/>
                  </a:cubicBezTo>
                  <a:cubicBezTo>
                    <a:pt x="323669" y="55071"/>
                    <a:pt x="313186" y="86540"/>
                    <a:pt x="286978" y="99653"/>
                  </a:cubicBezTo>
                  <a:cubicBezTo>
                    <a:pt x="284357" y="102275"/>
                    <a:pt x="208354" y="141612"/>
                    <a:pt x="208354" y="236019"/>
                  </a:cubicBezTo>
                  <a:lnTo>
                    <a:pt x="208354" y="697568"/>
                  </a:lnTo>
                  <a:lnTo>
                    <a:pt x="509746" y="1379401"/>
                  </a:lnTo>
                  <a:cubicBezTo>
                    <a:pt x="530712" y="1429227"/>
                    <a:pt x="525470" y="1484290"/>
                    <a:pt x="496642" y="1528873"/>
                  </a:cubicBezTo>
                  <a:cubicBezTo>
                    <a:pt x="467813" y="1573454"/>
                    <a:pt x="418018" y="1599679"/>
                    <a:pt x="365602" y="1599679"/>
                  </a:cubicBezTo>
                  <a:lnTo>
                    <a:pt x="0" y="1599679"/>
                  </a:lnTo>
                  <a:lnTo>
                    <a:pt x="0" y="340917"/>
                  </a:lnTo>
                  <a:lnTo>
                    <a:pt x="103522" y="340917"/>
                  </a:lnTo>
                  <a:lnTo>
                    <a:pt x="103522" y="236019"/>
                  </a:lnTo>
                  <a:cubicBezTo>
                    <a:pt x="103522" y="180948"/>
                    <a:pt x="119246" y="138989"/>
                    <a:pt x="140213" y="104897"/>
                  </a:cubicBezTo>
                  <a:lnTo>
                    <a:pt x="0" y="104897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5B9BD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3" name="Shape 53">
              <a:extLst>
                <a:ext uri="{FF2B5EF4-FFF2-40B4-BE49-F238E27FC236}">
                  <a16:creationId xmlns:a16="http://schemas.microsoft.com/office/drawing/2014/main" id="{9407AABE-148E-4829-A287-D8AF2DE098E4}"/>
                </a:ext>
              </a:extLst>
            </p:cNvPr>
            <p:cNvSpPr/>
            <p:nvPr/>
          </p:nvSpPr>
          <p:spPr>
            <a:xfrm>
              <a:off x="1849" y="693121"/>
              <a:ext cx="1665800" cy="1778602"/>
            </a:xfrm>
            <a:custGeom>
              <a:avLst/>
              <a:gdLst/>
              <a:ahLst/>
              <a:cxnLst/>
              <a:rect l="0" t="0" r="0" b="0"/>
              <a:pathLst>
                <a:path w="1665800" h="1778602">
                  <a:moveTo>
                    <a:pt x="633717" y="0"/>
                  </a:moveTo>
                  <a:lnTo>
                    <a:pt x="1054483" y="0"/>
                  </a:lnTo>
                  <a:lnTo>
                    <a:pt x="1054483" y="625991"/>
                  </a:lnTo>
                  <a:lnTo>
                    <a:pt x="1643548" y="1554231"/>
                  </a:lnTo>
                  <a:cubicBezTo>
                    <a:pt x="1658110" y="1577221"/>
                    <a:pt x="1665800" y="1603515"/>
                    <a:pt x="1665800" y="1630303"/>
                  </a:cubicBezTo>
                  <a:cubicBezTo>
                    <a:pt x="1665800" y="1712180"/>
                    <a:pt x="1595607" y="1778556"/>
                    <a:pt x="1508888" y="1778602"/>
                  </a:cubicBezTo>
                  <a:lnTo>
                    <a:pt x="178395" y="1778602"/>
                  </a:lnTo>
                  <a:cubicBezTo>
                    <a:pt x="150203" y="1778432"/>
                    <a:pt x="122584" y="1771129"/>
                    <a:pt x="98434" y="1757434"/>
                  </a:cubicBezTo>
                  <a:cubicBezTo>
                    <a:pt x="24068" y="1715268"/>
                    <a:pt x="0" y="1624204"/>
                    <a:pt x="44685" y="1554046"/>
                  </a:cubicBezTo>
                  <a:lnTo>
                    <a:pt x="633717" y="625805"/>
                  </a:lnTo>
                  <a:lnTo>
                    <a:pt x="633717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A5E4F1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Shape 54">
              <a:extLst>
                <a:ext uri="{FF2B5EF4-FFF2-40B4-BE49-F238E27FC236}">
                  <a16:creationId xmlns:a16="http://schemas.microsoft.com/office/drawing/2014/main" id="{75E61EE9-0A3F-49F4-8DAD-43F5C20BF501}"/>
                </a:ext>
              </a:extLst>
            </p:cNvPr>
            <p:cNvSpPr/>
            <p:nvPr/>
          </p:nvSpPr>
          <p:spPr>
            <a:xfrm>
              <a:off x="1080" y="693121"/>
              <a:ext cx="672970" cy="1778602"/>
            </a:xfrm>
            <a:custGeom>
              <a:avLst/>
              <a:gdLst/>
              <a:ahLst/>
              <a:cxnLst/>
              <a:rect l="0" t="0" r="0" b="0"/>
              <a:pathLst>
                <a:path w="672970" h="1778602">
                  <a:moveTo>
                    <a:pt x="633701" y="0"/>
                  </a:moveTo>
                  <a:lnTo>
                    <a:pt x="672970" y="0"/>
                  </a:lnTo>
                  <a:lnTo>
                    <a:pt x="672970" y="580042"/>
                  </a:lnTo>
                  <a:cubicBezTo>
                    <a:pt x="672970" y="609995"/>
                    <a:pt x="664347" y="639377"/>
                    <a:pt x="648034" y="665084"/>
                  </a:cubicBezTo>
                  <a:lnTo>
                    <a:pt x="83741" y="1554231"/>
                  </a:lnTo>
                  <a:cubicBezTo>
                    <a:pt x="69146" y="1577221"/>
                    <a:pt x="61439" y="1603515"/>
                    <a:pt x="61423" y="1630303"/>
                  </a:cubicBezTo>
                  <a:cubicBezTo>
                    <a:pt x="61390" y="1712180"/>
                    <a:pt x="131682" y="1778556"/>
                    <a:pt x="218433" y="1778602"/>
                  </a:cubicBezTo>
                  <a:lnTo>
                    <a:pt x="179164" y="1778602"/>
                  </a:lnTo>
                  <a:cubicBezTo>
                    <a:pt x="150710" y="1778571"/>
                    <a:pt x="122813" y="1771253"/>
                    <a:pt x="98417" y="1757434"/>
                  </a:cubicBezTo>
                  <a:cubicBezTo>
                    <a:pt x="24052" y="1715268"/>
                    <a:pt x="0" y="1624204"/>
                    <a:pt x="44668" y="1554046"/>
                  </a:cubicBezTo>
                  <a:lnTo>
                    <a:pt x="633701" y="625805"/>
                  </a:lnTo>
                  <a:lnTo>
                    <a:pt x="633701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3EDF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5" name="Shape 55">
              <a:extLst>
                <a:ext uri="{FF2B5EF4-FFF2-40B4-BE49-F238E27FC236}">
                  <a16:creationId xmlns:a16="http://schemas.microsoft.com/office/drawing/2014/main" id="{3C3F9AA2-C67C-499C-951B-5948233F91ED}"/>
                </a:ext>
              </a:extLst>
            </p:cNvPr>
            <p:cNvSpPr/>
            <p:nvPr/>
          </p:nvSpPr>
          <p:spPr>
            <a:xfrm>
              <a:off x="0" y="759039"/>
              <a:ext cx="1667649" cy="1712622"/>
            </a:xfrm>
            <a:custGeom>
              <a:avLst/>
              <a:gdLst/>
              <a:ahLst/>
              <a:cxnLst/>
              <a:rect l="0" t="0" r="0" b="0"/>
              <a:pathLst>
                <a:path w="1667649" h="1712622">
                  <a:moveTo>
                    <a:pt x="1013409" y="297"/>
                  </a:moveTo>
                  <a:cubicBezTo>
                    <a:pt x="1024536" y="0"/>
                    <a:pt x="1035666" y="782"/>
                    <a:pt x="1056332" y="782"/>
                  </a:cubicBezTo>
                  <a:lnTo>
                    <a:pt x="1056332" y="560072"/>
                  </a:lnTo>
                  <a:lnTo>
                    <a:pt x="1645397" y="1488313"/>
                  </a:lnTo>
                  <a:cubicBezTo>
                    <a:pt x="1659795" y="1511225"/>
                    <a:pt x="1667486" y="1537411"/>
                    <a:pt x="1667486" y="1564107"/>
                  </a:cubicBezTo>
                  <a:cubicBezTo>
                    <a:pt x="1667649" y="1645953"/>
                    <a:pt x="1597456" y="1712406"/>
                    <a:pt x="1510737" y="1712499"/>
                  </a:cubicBezTo>
                  <a:lnTo>
                    <a:pt x="180833" y="1712499"/>
                  </a:lnTo>
                  <a:cubicBezTo>
                    <a:pt x="135543" y="1712622"/>
                    <a:pt x="92478" y="1694002"/>
                    <a:pt x="63027" y="1661547"/>
                  </a:cubicBezTo>
                  <a:cubicBezTo>
                    <a:pt x="101314" y="1674887"/>
                    <a:pt x="0" y="1670811"/>
                    <a:pt x="1447580" y="1670811"/>
                  </a:cubicBezTo>
                  <a:cubicBezTo>
                    <a:pt x="1476050" y="1670780"/>
                    <a:pt x="1503865" y="1663523"/>
                    <a:pt x="1528245" y="1649751"/>
                  </a:cubicBezTo>
                  <a:cubicBezTo>
                    <a:pt x="1602692" y="1607693"/>
                    <a:pt x="1626908" y="1516676"/>
                    <a:pt x="1582403" y="1446440"/>
                  </a:cubicBezTo>
                  <a:lnTo>
                    <a:pt x="1016474" y="555996"/>
                  </a:lnTo>
                  <a:cubicBezTo>
                    <a:pt x="1000766" y="531246"/>
                    <a:pt x="992487" y="502945"/>
                    <a:pt x="992520" y="474104"/>
                  </a:cubicBezTo>
                  <a:lnTo>
                    <a:pt x="992520" y="154562"/>
                  </a:lnTo>
                  <a:cubicBezTo>
                    <a:pt x="992503" y="127388"/>
                    <a:pt x="970333" y="104846"/>
                    <a:pt x="941667" y="102839"/>
                  </a:cubicBezTo>
                  <a:lnTo>
                    <a:pt x="655986" y="82304"/>
                  </a:lnTo>
                  <a:cubicBezTo>
                    <a:pt x="946674" y="11782"/>
                    <a:pt x="980027" y="1187"/>
                    <a:pt x="1013409" y="297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87DBEC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Shape 56">
              <a:extLst>
                <a:ext uri="{FF2B5EF4-FFF2-40B4-BE49-F238E27FC236}">
                  <a16:creationId xmlns:a16="http://schemas.microsoft.com/office/drawing/2014/main" id="{BC044408-551E-47F2-8CC2-0A88E933ECB8}"/>
                </a:ext>
              </a:extLst>
            </p:cNvPr>
            <p:cNvSpPr/>
            <p:nvPr/>
          </p:nvSpPr>
          <p:spPr>
            <a:xfrm>
              <a:off x="505194" y="693121"/>
              <a:ext cx="680529" cy="148222"/>
            </a:xfrm>
            <a:custGeom>
              <a:avLst/>
              <a:gdLst/>
              <a:ahLst/>
              <a:cxnLst/>
              <a:rect l="0" t="0" r="0" b="0"/>
              <a:pathLst>
                <a:path w="680529" h="148222">
                  <a:moveTo>
                    <a:pt x="104651" y="0"/>
                  </a:moveTo>
                  <a:lnTo>
                    <a:pt x="575877" y="0"/>
                  </a:lnTo>
                  <a:cubicBezTo>
                    <a:pt x="680333" y="0"/>
                    <a:pt x="680529" y="148222"/>
                    <a:pt x="575877" y="148222"/>
                  </a:cubicBezTo>
                  <a:lnTo>
                    <a:pt x="104651" y="148222"/>
                  </a:lnTo>
                  <a:cubicBezTo>
                    <a:pt x="196" y="148222"/>
                    <a:pt x="0" y="0"/>
                    <a:pt x="10465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3EDF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Shape 57">
              <a:extLst>
                <a:ext uri="{FF2B5EF4-FFF2-40B4-BE49-F238E27FC236}">
                  <a16:creationId xmlns:a16="http://schemas.microsoft.com/office/drawing/2014/main" id="{89E99936-90F7-4D13-AB79-B44DAF6D1BA8}"/>
                </a:ext>
              </a:extLst>
            </p:cNvPr>
            <p:cNvSpPr/>
            <p:nvPr/>
          </p:nvSpPr>
          <p:spPr>
            <a:xfrm>
              <a:off x="531487" y="691534"/>
              <a:ext cx="612414" cy="134986"/>
            </a:xfrm>
            <a:custGeom>
              <a:avLst/>
              <a:gdLst/>
              <a:ahLst/>
              <a:cxnLst/>
              <a:rect l="0" t="0" r="0" b="0"/>
              <a:pathLst>
                <a:path w="612414" h="134986">
                  <a:moveTo>
                    <a:pt x="420071" y="386"/>
                  </a:moveTo>
                  <a:cubicBezTo>
                    <a:pt x="585484" y="0"/>
                    <a:pt x="590411" y="3728"/>
                    <a:pt x="612414" y="31539"/>
                  </a:cubicBezTo>
                  <a:cubicBezTo>
                    <a:pt x="583355" y="11159"/>
                    <a:pt x="609861" y="16717"/>
                    <a:pt x="94458" y="16717"/>
                  </a:cubicBezTo>
                  <a:cubicBezTo>
                    <a:pt x="77736" y="16717"/>
                    <a:pt x="61456" y="21812"/>
                    <a:pt x="48022" y="31231"/>
                  </a:cubicBezTo>
                  <a:cubicBezTo>
                    <a:pt x="13155" y="55625"/>
                    <a:pt x="5825" y="102099"/>
                    <a:pt x="31628" y="134986"/>
                  </a:cubicBezTo>
                  <a:cubicBezTo>
                    <a:pt x="11961" y="120936"/>
                    <a:pt x="327" y="99166"/>
                    <a:pt x="213" y="76006"/>
                  </a:cubicBezTo>
                  <a:cubicBezTo>
                    <a:pt x="0" y="35090"/>
                    <a:pt x="34982" y="1741"/>
                    <a:pt x="78358" y="1586"/>
                  </a:cubicBezTo>
                  <a:cubicBezTo>
                    <a:pt x="236537" y="1586"/>
                    <a:pt x="344883" y="561"/>
                    <a:pt x="420071" y="386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1F6F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8" name="Shape 58">
              <a:extLst>
                <a:ext uri="{FF2B5EF4-FFF2-40B4-BE49-F238E27FC236}">
                  <a16:creationId xmlns:a16="http://schemas.microsoft.com/office/drawing/2014/main" id="{A660C224-E474-43A3-8A1C-0FA5D2F1173D}"/>
                </a:ext>
              </a:extLst>
            </p:cNvPr>
            <p:cNvSpPr/>
            <p:nvPr/>
          </p:nvSpPr>
          <p:spPr>
            <a:xfrm>
              <a:off x="544070" y="705164"/>
              <a:ext cx="615392" cy="147913"/>
            </a:xfrm>
            <a:custGeom>
              <a:avLst/>
              <a:gdLst/>
              <a:ahLst/>
              <a:cxnLst/>
              <a:rect l="0" t="0" r="0" b="0"/>
              <a:pathLst>
                <a:path w="615392" h="147913">
                  <a:moveTo>
                    <a:pt x="579608" y="0"/>
                  </a:moveTo>
                  <a:cubicBezTo>
                    <a:pt x="601746" y="13587"/>
                    <a:pt x="615130" y="36747"/>
                    <a:pt x="615228" y="61759"/>
                  </a:cubicBezTo>
                  <a:cubicBezTo>
                    <a:pt x="615392" y="102675"/>
                    <a:pt x="580377" y="136024"/>
                    <a:pt x="537001" y="136179"/>
                  </a:cubicBezTo>
                  <a:cubicBezTo>
                    <a:pt x="34557" y="136179"/>
                    <a:pt x="31219" y="147913"/>
                    <a:pt x="0" y="102211"/>
                  </a:cubicBezTo>
                  <a:cubicBezTo>
                    <a:pt x="27096" y="118732"/>
                    <a:pt x="4712" y="114254"/>
                    <a:pt x="513833" y="114254"/>
                  </a:cubicBezTo>
                  <a:cubicBezTo>
                    <a:pt x="528886" y="114254"/>
                    <a:pt x="543595" y="110086"/>
                    <a:pt x="556243" y="102366"/>
                  </a:cubicBezTo>
                  <a:cubicBezTo>
                    <a:pt x="592681" y="80133"/>
                    <a:pt x="603137" y="34276"/>
                    <a:pt x="57960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A5E4F1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39" name="Shape 59">
              <a:extLst>
                <a:ext uri="{FF2B5EF4-FFF2-40B4-BE49-F238E27FC236}">
                  <a16:creationId xmlns:a16="http://schemas.microsoft.com/office/drawing/2014/main" id="{F176EEE1-91CC-463E-B7BE-C4147B4B80B9}"/>
                </a:ext>
              </a:extLst>
            </p:cNvPr>
            <p:cNvSpPr/>
            <p:nvPr/>
          </p:nvSpPr>
          <p:spPr>
            <a:xfrm>
              <a:off x="135821" y="1838074"/>
              <a:ext cx="1414021" cy="522482"/>
            </a:xfrm>
            <a:custGeom>
              <a:avLst/>
              <a:gdLst/>
              <a:ahLst/>
              <a:cxnLst/>
              <a:rect l="0" t="0" r="0" b="0"/>
              <a:pathLst>
                <a:path w="1414021" h="522482">
                  <a:moveTo>
                    <a:pt x="468134" y="0"/>
                  </a:moveTo>
                  <a:cubicBezTo>
                    <a:pt x="589082" y="0"/>
                    <a:pt x="589082" y="37055"/>
                    <a:pt x="710030" y="37055"/>
                  </a:cubicBezTo>
                  <a:cubicBezTo>
                    <a:pt x="830978" y="37055"/>
                    <a:pt x="830978" y="0"/>
                    <a:pt x="951925" y="0"/>
                  </a:cubicBezTo>
                  <a:cubicBezTo>
                    <a:pt x="1031445" y="0"/>
                    <a:pt x="1124087" y="19083"/>
                    <a:pt x="1167937" y="88007"/>
                  </a:cubicBezTo>
                  <a:lnTo>
                    <a:pt x="1408622" y="466899"/>
                  </a:lnTo>
                  <a:cubicBezTo>
                    <a:pt x="1412058" y="472473"/>
                    <a:pt x="1413858" y="478772"/>
                    <a:pt x="1413858" y="485195"/>
                  </a:cubicBezTo>
                  <a:cubicBezTo>
                    <a:pt x="1414021" y="505668"/>
                    <a:pt x="1396514" y="522343"/>
                    <a:pt x="1374916" y="522482"/>
                  </a:cubicBezTo>
                  <a:lnTo>
                    <a:pt x="44423" y="522482"/>
                  </a:lnTo>
                  <a:cubicBezTo>
                    <a:pt x="37682" y="522405"/>
                    <a:pt x="31055" y="520691"/>
                    <a:pt x="25214" y="517511"/>
                  </a:cubicBezTo>
                  <a:cubicBezTo>
                    <a:pt x="6430" y="507290"/>
                    <a:pt x="0" y="484624"/>
                    <a:pt x="10848" y="466899"/>
                  </a:cubicBezTo>
                  <a:lnTo>
                    <a:pt x="252155" y="88007"/>
                  </a:lnTo>
                  <a:cubicBezTo>
                    <a:pt x="295154" y="20010"/>
                    <a:pt x="386258" y="0"/>
                    <a:pt x="468134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4D91B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40" name="Shape 60">
              <a:extLst>
                <a:ext uri="{FF2B5EF4-FFF2-40B4-BE49-F238E27FC236}">
                  <a16:creationId xmlns:a16="http://schemas.microsoft.com/office/drawing/2014/main" id="{9959601B-0183-410B-BC85-F6D3B0F9D679}"/>
                </a:ext>
              </a:extLst>
            </p:cNvPr>
            <p:cNvSpPr/>
            <p:nvPr/>
          </p:nvSpPr>
          <p:spPr>
            <a:xfrm>
              <a:off x="642831" y="2215762"/>
              <a:ext cx="306886" cy="144794"/>
            </a:xfrm>
            <a:custGeom>
              <a:avLst/>
              <a:gdLst/>
              <a:ahLst/>
              <a:cxnLst/>
              <a:rect l="0" t="0" r="0" b="0"/>
              <a:pathLst>
                <a:path w="306886" h="144794">
                  <a:moveTo>
                    <a:pt x="153443" y="0"/>
                  </a:moveTo>
                  <a:cubicBezTo>
                    <a:pt x="238182" y="0"/>
                    <a:pt x="306886" y="64816"/>
                    <a:pt x="306886" y="144794"/>
                  </a:cubicBezTo>
                  <a:lnTo>
                    <a:pt x="0" y="144794"/>
                  </a:lnTo>
                  <a:cubicBezTo>
                    <a:pt x="0" y="64816"/>
                    <a:pt x="68704" y="0"/>
                    <a:pt x="15344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7AACCC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Shape 61">
              <a:extLst>
                <a:ext uri="{FF2B5EF4-FFF2-40B4-BE49-F238E27FC236}">
                  <a16:creationId xmlns:a16="http://schemas.microsoft.com/office/drawing/2014/main" id="{84637A71-54D7-476D-99CA-C5DF73B5B6DF}"/>
                </a:ext>
              </a:extLst>
            </p:cNvPr>
            <p:cNvSpPr/>
            <p:nvPr/>
          </p:nvSpPr>
          <p:spPr>
            <a:xfrm>
              <a:off x="1014707" y="2073191"/>
              <a:ext cx="196344" cy="138773"/>
            </a:xfrm>
            <a:custGeom>
              <a:avLst/>
              <a:gdLst/>
              <a:ahLst/>
              <a:cxnLst/>
              <a:rect l="0" t="0" r="0" b="0"/>
              <a:pathLst>
                <a:path w="196344" h="138773">
                  <a:moveTo>
                    <a:pt x="98172" y="0"/>
                  </a:moveTo>
                  <a:lnTo>
                    <a:pt x="98172" y="556"/>
                  </a:lnTo>
                  <a:cubicBezTo>
                    <a:pt x="195559" y="556"/>
                    <a:pt x="196344" y="138773"/>
                    <a:pt x="98172" y="138773"/>
                  </a:cubicBezTo>
                  <a:cubicBezTo>
                    <a:pt x="0" y="138773"/>
                    <a:pt x="0" y="0"/>
                    <a:pt x="981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7AACCC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42" name="Shape 62">
              <a:extLst>
                <a:ext uri="{FF2B5EF4-FFF2-40B4-BE49-F238E27FC236}">
                  <a16:creationId xmlns:a16="http://schemas.microsoft.com/office/drawing/2014/main" id="{B4D0072D-C009-4E48-B6F5-A3385B1916D5}"/>
                </a:ext>
              </a:extLst>
            </p:cNvPr>
            <p:cNvSpPr/>
            <p:nvPr/>
          </p:nvSpPr>
          <p:spPr>
            <a:xfrm>
              <a:off x="411145" y="1915890"/>
              <a:ext cx="240325" cy="226780"/>
            </a:xfrm>
            <a:custGeom>
              <a:avLst/>
              <a:gdLst/>
              <a:ahLst/>
              <a:cxnLst/>
              <a:rect l="0" t="0" r="0" b="0"/>
              <a:pathLst>
                <a:path w="240325" h="226780">
                  <a:moveTo>
                    <a:pt x="120163" y="0"/>
                  </a:moveTo>
                  <a:cubicBezTo>
                    <a:pt x="186527" y="0"/>
                    <a:pt x="240325" y="50766"/>
                    <a:pt x="240325" y="113390"/>
                  </a:cubicBezTo>
                  <a:cubicBezTo>
                    <a:pt x="240325" y="176014"/>
                    <a:pt x="186527" y="226780"/>
                    <a:pt x="120163" y="226780"/>
                  </a:cubicBezTo>
                  <a:cubicBezTo>
                    <a:pt x="53798" y="226780"/>
                    <a:pt x="0" y="176014"/>
                    <a:pt x="0" y="113390"/>
                  </a:cubicBezTo>
                  <a:cubicBezTo>
                    <a:pt x="0" y="50766"/>
                    <a:pt x="53798" y="0"/>
                    <a:pt x="12016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7AACCC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43" name="Shape 63">
              <a:extLst>
                <a:ext uri="{FF2B5EF4-FFF2-40B4-BE49-F238E27FC236}">
                  <a16:creationId xmlns:a16="http://schemas.microsoft.com/office/drawing/2014/main" id="{47182B9A-FDCB-40DE-8C81-53B1018898D4}"/>
                </a:ext>
              </a:extLst>
            </p:cNvPr>
            <p:cNvSpPr/>
            <p:nvPr/>
          </p:nvSpPr>
          <p:spPr>
            <a:xfrm>
              <a:off x="678762" y="1512912"/>
              <a:ext cx="147062" cy="162118"/>
            </a:xfrm>
            <a:custGeom>
              <a:avLst/>
              <a:gdLst/>
              <a:ahLst/>
              <a:cxnLst/>
              <a:rect l="0" t="0" r="0" b="0"/>
              <a:pathLst>
                <a:path w="147062" h="162118">
                  <a:moveTo>
                    <a:pt x="73531" y="0"/>
                  </a:moveTo>
                  <a:cubicBezTo>
                    <a:pt x="110296" y="0"/>
                    <a:pt x="147062" y="23159"/>
                    <a:pt x="147062" y="69479"/>
                  </a:cubicBezTo>
                  <a:cubicBezTo>
                    <a:pt x="147062" y="162118"/>
                    <a:pt x="0" y="162118"/>
                    <a:pt x="0" y="69479"/>
                  </a:cubicBezTo>
                  <a:cubicBezTo>
                    <a:pt x="0" y="23159"/>
                    <a:pt x="36765" y="0"/>
                    <a:pt x="73531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3EDF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44" name="Shape 64">
              <a:extLst>
                <a:ext uri="{FF2B5EF4-FFF2-40B4-BE49-F238E27FC236}">
                  <a16:creationId xmlns:a16="http://schemas.microsoft.com/office/drawing/2014/main" id="{EBE192B3-D621-41B1-83C8-7637C8D1C538}"/>
                </a:ext>
              </a:extLst>
            </p:cNvPr>
            <p:cNvSpPr/>
            <p:nvPr/>
          </p:nvSpPr>
          <p:spPr>
            <a:xfrm>
              <a:off x="938722" y="1675168"/>
              <a:ext cx="100724" cy="109916"/>
            </a:xfrm>
            <a:custGeom>
              <a:avLst/>
              <a:gdLst/>
              <a:ahLst/>
              <a:cxnLst/>
              <a:rect l="0" t="0" r="0" b="0"/>
              <a:pathLst>
                <a:path w="100724" h="109916">
                  <a:moveTo>
                    <a:pt x="50362" y="0"/>
                  </a:moveTo>
                  <a:cubicBezTo>
                    <a:pt x="75543" y="0"/>
                    <a:pt x="100724" y="15702"/>
                    <a:pt x="100724" y="47107"/>
                  </a:cubicBezTo>
                  <a:cubicBezTo>
                    <a:pt x="100724" y="109916"/>
                    <a:pt x="0" y="109916"/>
                    <a:pt x="0" y="47107"/>
                  </a:cubicBezTo>
                  <a:cubicBezTo>
                    <a:pt x="0" y="15702"/>
                    <a:pt x="25181" y="0"/>
                    <a:pt x="5036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3EDF5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45" name="Shape 70">
              <a:extLst>
                <a:ext uri="{FF2B5EF4-FFF2-40B4-BE49-F238E27FC236}">
                  <a16:creationId xmlns:a16="http://schemas.microsoft.com/office/drawing/2014/main" id="{2146EB9D-2634-4392-91DD-E96546AD3AE8}"/>
                </a:ext>
              </a:extLst>
            </p:cNvPr>
            <p:cNvSpPr/>
            <p:nvPr/>
          </p:nvSpPr>
          <p:spPr>
            <a:xfrm>
              <a:off x="432729" y="2604230"/>
              <a:ext cx="855129" cy="907645"/>
            </a:xfrm>
            <a:custGeom>
              <a:avLst/>
              <a:gdLst/>
              <a:ahLst/>
              <a:cxnLst/>
              <a:rect l="0" t="0" r="0" b="0"/>
              <a:pathLst>
                <a:path w="855129" h="907645">
                  <a:moveTo>
                    <a:pt x="382418" y="0"/>
                  </a:moveTo>
                  <a:cubicBezTo>
                    <a:pt x="596200" y="73875"/>
                    <a:pt x="690477" y="288149"/>
                    <a:pt x="561676" y="424291"/>
                  </a:cubicBezTo>
                  <a:cubicBezTo>
                    <a:pt x="504579" y="489724"/>
                    <a:pt x="536448" y="565710"/>
                    <a:pt x="618774" y="588928"/>
                  </a:cubicBezTo>
                  <a:cubicBezTo>
                    <a:pt x="717034" y="620589"/>
                    <a:pt x="816622" y="544602"/>
                    <a:pt x="792721" y="467561"/>
                  </a:cubicBezTo>
                  <a:cubicBezTo>
                    <a:pt x="855129" y="532993"/>
                    <a:pt x="851146" y="644862"/>
                    <a:pt x="804671" y="715571"/>
                  </a:cubicBezTo>
                  <a:cubicBezTo>
                    <a:pt x="743590" y="834827"/>
                    <a:pt x="598856" y="907645"/>
                    <a:pt x="446154" y="907645"/>
                  </a:cubicBezTo>
                  <a:cubicBezTo>
                    <a:pt x="446154" y="907645"/>
                    <a:pt x="447482" y="836938"/>
                    <a:pt x="349222" y="741955"/>
                  </a:cubicBezTo>
                  <a:cubicBezTo>
                    <a:pt x="250962" y="646973"/>
                    <a:pt x="296108" y="509775"/>
                    <a:pt x="296108" y="509775"/>
                  </a:cubicBezTo>
                  <a:cubicBezTo>
                    <a:pt x="139423" y="638530"/>
                    <a:pt x="176603" y="775727"/>
                    <a:pt x="216438" y="847491"/>
                  </a:cubicBezTo>
                  <a:cubicBezTo>
                    <a:pt x="128800" y="809498"/>
                    <a:pt x="0" y="650139"/>
                    <a:pt x="86310" y="483391"/>
                  </a:cubicBezTo>
                  <a:cubicBezTo>
                    <a:pt x="103572" y="449620"/>
                    <a:pt x="160669" y="391575"/>
                    <a:pt x="245650" y="335640"/>
                  </a:cubicBezTo>
                  <a:cubicBezTo>
                    <a:pt x="330632" y="279706"/>
                    <a:pt x="479350" y="145675"/>
                    <a:pt x="38241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BBABAE0-A488-4689-AF39-8984189D2170}"/>
              </a:ext>
            </a:extLst>
          </p:cNvPr>
          <p:cNvCxnSpPr/>
          <p:nvPr/>
        </p:nvCxnSpPr>
        <p:spPr>
          <a:xfrm>
            <a:off x="7247092" y="1918392"/>
            <a:ext cx="29940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2C11A6-C963-4F2B-94D5-CA1CFC53A099}"/>
              </a:ext>
            </a:extLst>
          </p:cNvPr>
          <p:cNvCxnSpPr/>
          <p:nvPr/>
        </p:nvCxnSpPr>
        <p:spPr>
          <a:xfrm>
            <a:off x="7247092" y="2014202"/>
            <a:ext cx="29940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195AF87-B90F-4419-A23F-F8C74B47D121}"/>
              </a:ext>
            </a:extLst>
          </p:cNvPr>
          <p:cNvCxnSpPr/>
          <p:nvPr/>
        </p:nvCxnSpPr>
        <p:spPr>
          <a:xfrm>
            <a:off x="7247092" y="2119089"/>
            <a:ext cx="29940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536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Data from Space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550039"/>
            <a:ext cx="6250940" cy="16842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600" dirty="0"/>
              <a:t>Only ESA satellites produces around 150 terabytes per day!!</a:t>
            </a:r>
          </a:p>
          <a:p>
            <a:pPr marL="0" indent="0">
              <a:buNone/>
            </a:pPr>
            <a:r>
              <a:rPr lang="en-US" sz="1700" dirty="0"/>
              <a:t>(</a:t>
            </a:r>
            <a:r>
              <a:rPr lang="en-US" sz="1700" i="1" dirty="0" err="1"/>
              <a:t>source:</a:t>
            </a:r>
            <a:r>
              <a:rPr lang="en-US" sz="1700" i="1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sz="1700" i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://www.esa.int/Applications/Observing_the_Earth/Working_towards_AI_and_Earth_observation</a:t>
            </a:r>
            <a:r>
              <a:rPr lang="en-US" sz="1700" dirty="0"/>
              <a:t> 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56C851-0FA8-4372-A571-B976881EA562}"/>
              </a:ext>
            </a:extLst>
          </p:cNvPr>
          <p:cNvSpPr txBox="1"/>
          <p:nvPr/>
        </p:nvSpPr>
        <p:spPr>
          <a:xfrm>
            <a:off x="4976029" y="4003335"/>
            <a:ext cx="6250940" cy="230462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i="1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i="1" dirty="0"/>
              <a:t>Growth of data volume from ENVISAT ASAR to Sentinel-1.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i="1" dirty="0"/>
              <a:t>Source: Big Data Infrastructures for Processing Sentinel Data - Wolfgang Wagner, Vienna  - 2015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BA065B-23F6-4985-8577-BEDD707A9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030" y="2401294"/>
            <a:ext cx="6027082" cy="310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95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Did you know that Azure has an Open Data Catalogue?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6"/>
            <a:ext cx="6377769" cy="5484631"/>
          </a:xfrm>
        </p:spPr>
        <p:txBody>
          <a:bodyPr anchor="t">
            <a:normAutofit lnSpcReduction="10000"/>
          </a:bodyPr>
          <a:lstStyle/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MODIS</a:t>
            </a:r>
          </a:p>
          <a:p>
            <a:r>
              <a:rPr lang="en-US" sz="2400" dirty="0"/>
              <a:t>NAIP</a:t>
            </a:r>
          </a:p>
          <a:p>
            <a:r>
              <a:rPr lang="en-US" sz="2400" dirty="0"/>
              <a:t>NOAA Global Forecast System (GFS)</a:t>
            </a:r>
          </a:p>
          <a:p>
            <a:r>
              <a:rPr lang="en-US" sz="2400" dirty="0"/>
              <a:t>Harmonized Landsat Sentinel-2</a:t>
            </a:r>
          </a:p>
          <a:p>
            <a:r>
              <a:rPr lang="en-US" sz="2400" dirty="0"/>
              <a:t>NOAA Integrated Surface Data (ISD)</a:t>
            </a:r>
          </a:p>
          <a:p>
            <a:r>
              <a:rPr lang="en-US" sz="2400" dirty="0" err="1"/>
              <a:t>Daymet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the best part is that are </a:t>
            </a:r>
            <a:r>
              <a:rPr lang="en-US" sz="2400" dirty="0">
                <a:solidFill>
                  <a:srgbClr val="FFFF00"/>
                </a:solidFill>
              </a:rPr>
              <a:t>FREE OF CHARGE</a:t>
            </a:r>
            <a:r>
              <a:rPr lang="en-US" sz="2400" dirty="0"/>
              <a:t>!</a:t>
            </a:r>
          </a:p>
          <a:p>
            <a:pPr marL="0" indent="0">
              <a:buNone/>
            </a:pPr>
            <a:r>
              <a:rPr lang="en-US" sz="2400" dirty="0"/>
              <a:t>https://azure.microsoft.com/en-us/services/open-datasets/catalog</a:t>
            </a:r>
          </a:p>
        </p:txBody>
      </p:sp>
    </p:spTree>
    <p:extLst>
      <p:ext uri="{BB962C8B-B14F-4D97-AF65-F5344CB8AC3E}">
        <p14:creationId xmlns:p14="http://schemas.microsoft.com/office/powerpoint/2010/main" val="1937358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Let’s get started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0" y="963507"/>
            <a:ext cx="6250940" cy="53100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Talk with the client about the goal of the AI project.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Split the question that needs to be answered in small questions.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Search for datasets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the project structure.</a:t>
            </a:r>
          </a:p>
        </p:txBody>
      </p:sp>
    </p:spTree>
    <p:extLst>
      <p:ext uri="{BB962C8B-B14F-4D97-AF65-F5344CB8AC3E}">
        <p14:creationId xmlns:p14="http://schemas.microsoft.com/office/powerpoint/2010/main" val="3202022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002FC-3C93-4462-ABB4-AC30711B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Let’s get started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480CB-7EC6-4768-A588-67542F691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0" y="963507"/>
            <a:ext cx="6250940" cy="53100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Talk with the client about the goal of the AI project.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Split the question that needs to be answered in small questions.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Search for datasets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the project structure.</a:t>
            </a:r>
          </a:p>
        </p:txBody>
      </p:sp>
    </p:spTree>
    <p:extLst>
      <p:ext uri="{BB962C8B-B14F-4D97-AF65-F5344CB8AC3E}">
        <p14:creationId xmlns:p14="http://schemas.microsoft.com/office/powerpoint/2010/main" val="324791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2">
      <a:majorFont>
        <a:latin typeface="Source Sans Pro Light"/>
        <a:ea typeface=""/>
        <a:cs typeface=""/>
      </a:majorFont>
      <a:minorFont>
        <a:latin typeface="Source Sans Pro Extra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775</Words>
  <Application>Microsoft Office PowerPoint</Application>
  <PresentationFormat>Widescreen</PresentationFormat>
  <Paragraphs>153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Bradley Hand ITC</vt:lpstr>
      <vt:lpstr>Calibri</vt:lpstr>
      <vt:lpstr>Source Sans Pro ExtraLight</vt:lpstr>
      <vt:lpstr>Source Sans Pro Light</vt:lpstr>
      <vt:lpstr>Office Theme</vt:lpstr>
      <vt:lpstr>AI from Space using Azure</vt:lpstr>
      <vt:lpstr>Agenda</vt:lpstr>
      <vt:lpstr>Few things about me</vt:lpstr>
      <vt:lpstr>What they show us</vt:lpstr>
      <vt:lpstr>What’s AI for me</vt:lpstr>
      <vt:lpstr>Data from Space</vt:lpstr>
      <vt:lpstr>Did you know that Azure has an Open Data Catalogue?</vt:lpstr>
      <vt:lpstr>Let’s get started</vt:lpstr>
      <vt:lpstr>Let’s get started</vt:lpstr>
      <vt:lpstr>Space Data and Big Data</vt:lpstr>
      <vt:lpstr>Is there any Hope?</vt:lpstr>
      <vt:lpstr>Agenda</vt:lpstr>
      <vt:lpstr>Conclusions</vt:lpstr>
      <vt:lpstr>Thank U  &amp;  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from Space using Azure</dc:title>
  <dc:creator>Christos Charmatzis</dc:creator>
  <cp:lastModifiedBy>Christos Charmatzis</cp:lastModifiedBy>
  <cp:revision>27</cp:revision>
  <dcterms:created xsi:type="dcterms:W3CDTF">2019-12-10T11:22:26Z</dcterms:created>
  <dcterms:modified xsi:type="dcterms:W3CDTF">2019-12-11T14:11:41Z</dcterms:modified>
</cp:coreProperties>
</file>